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58" r:id="rId4"/>
    <p:sldId id="257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uwin Pakpahan" initials="EP" lastIdx="5" clrIdx="0">
    <p:extLst>
      <p:ext uri="{19B8F6BF-5375-455C-9EA6-DF929625EA0E}">
        <p15:presenceInfo xmlns:p15="http://schemas.microsoft.com/office/powerpoint/2012/main" userId="S-1-5-21-1417001333-839522115-1801674531-4063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65" autoAdjust="0"/>
    <p:restoredTop sz="94664"/>
  </p:normalViewPr>
  <p:slideViewPr>
    <p:cSldViewPr snapToGrid="0">
      <p:cViewPr varScale="1">
        <p:scale>
          <a:sx n="84" d="100"/>
          <a:sy n="84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08T12:34:19.838" idx="5">
    <p:pos x="10" y="10"/>
    <p:text>Those calculation are only for total (not country-based). The results are considerably similar to what Carla did.</p:text>
    <p:extLst>
      <p:ext uri="{C676402C-5697-4E1C-873F-D02D1690AC5C}">
        <p15:threadingInfo xmlns:p15="http://schemas.microsoft.com/office/powerpoint/2012/main" timeZoneBias="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08T12:12:30.954" idx="2">
    <p:pos x="10" y="10"/>
    <p:text>For next step, these are the secondary datasets that we manage to download. I am still waiting a reply for IBADAN dataset.</p:text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26166-8C00-3740-A333-140A353CBFE7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2C3EA-17E8-9B4F-B50F-67297F454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CAIDE Dementia Risk Score, involving information on age, educational level, hypertension, hypercholesterolemia, obesity, and physical inactivity.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AGECODE included age, subjective memory impairment, performance on delayed verbal recall and verbal fluency, on the Mini-Mental-State-Examination, and on an instrumental activities of daily living </a:t>
            </a:r>
            <a:r>
              <a:rPr lang="en-GB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</a:t>
            </a: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BDSI The model included age (1 point/year), education (&lt; 12 years: 9 points), body mass index (&lt; 18.5 kg/m</a:t>
            </a:r>
            <a:r>
              <a:rPr lang="en-GB" sz="1200" b="0" i="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8 points), presence of diabetes (3 points), history of stroke (6 points), assistance needed with finances or medications (10 points), and depressive symptoms (6 points).</a:t>
            </a:r>
          </a:p>
          <a:p>
            <a:r>
              <a:rPr lang="en-GB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ANUADRIage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sex (scores stratified on sex, ranging from 0 points for men aged &lt; 65 years to 41 points for women aged ≥ 90 years), educational level (8–11 years: 3 points, &gt; 11 years: 6 points), presence of diabetes (3 points), presence of traumatic brain injury (4 points), presence of depressive symptoms (2 points), high cholesterol (3 points), presence of cognitively stimulating activities (low 0, moderate: − 6 and high: − 7 points), strength of social network (high: 0, medium–high: 1 point, medium–low: 4 points and low: 6 points), smoking (former: 1 point, current: 4 points), alcohol consumption (abstainers: 0 points, and light to moderate − 3 points), level of physical activity (low: 0 points, medium: − 2 points, high: − 3 points), body mass index (normal: 0 points, overweight: 2 points, and obese 5 points), fish intake (&lt; 0.25 serves/week: 0 points, 0.26–2.0: − 3 points, 2.1–4.0: − 4 points, ≥ 4.1: − 5 points), and pesticide exposure (2 points).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2C3EA-17E8-9B4F-B50F-67297F454E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5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33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66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34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0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48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3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88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20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8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26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21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A4B5E-718F-4C97-8899-A6BC94BBC7B3}" type="datetimeFigureOut">
              <a:rPr lang="en-GB" smtClean="0"/>
              <a:t>29/03/2019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593A-984A-44BD-A692-3FEE14139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62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sites.duke.edu/centerforaging/programs/chinese-longitudinal-healthy-longevity-survey-clhls/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www.mhasweb.org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hyperlink" Target="https://www.rand.org/well-being/social-and-behavioral-policy/data/FLS/IFLS.html" TargetMode="External"/><Relationship Id="rId10" Type="http://schemas.openxmlformats.org/officeDocument/2006/relationships/comments" Target="../comments/comment2.xml"/><Relationship Id="rId4" Type="http://schemas.openxmlformats.org/officeDocument/2006/relationships/hyperlink" Target="http://www.creles.berkeley.edu/" TargetMode="Externa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WS2.1 Update</a:t>
            </a:r>
          </a:p>
        </p:txBody>
      </p:sp>
    </p:spTree>
    <p:extLst>
      <p:ext uri="{BB962C8B-B14F-4D97-AF65-F5344CB8AC3E}">
        <p14:creationId xmlns:p14="http://schemas.microsoft.com/office/powerpoint/2010/main" val="384041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i="1" dirty="0"/>
              <a:t>MCI in LMICs Systematic Reviews</a:t>
            </a:r>
            <a:endParaRPr lang="en-GB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515601" cy="4351338"/>
          </a:xfrm>
        </p:spPr>
        <p:txBody>
          <a:bodyPr>
            <a:normAutofit/>
          </a:bodyPr>
          <a:lstStyle/>
          <a:p>
            <a:r>
              <a:rPr lang="en-GB" sz="2000" dirty="0"/>
              <a:t>Two reviews:</a:t>
            </a:r>
          </a:p>
          <a:p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Systematic review on prevalence of MCI in LMICs - search updated to January 2019</a:t>
            </a:r>
          </a:p>
          <a:p>
            <a:pPr lvl="1"/>
            <a:r>
              <a:rPr lang="en-GB" sz="1600" dirty="0"/>
              <a:t>N=39 (English and Spanish) + N=45 (Chinese articles, extracted by the group in </a:t>
            </a:r>
            <a:r>
              <a:rPr lang="en-GB" sz="1600" dirty="0" err="1"/>
              <a:t>Zheizang</a:t>
            </a:r>
            <a:r>
              <a:rPr lang="en-GB" sz="1600" dirty="0"/>
              <a:t> University)</a:t>
            </a:r>
          </a:p>
          <a:p>
            <a:pPr lvl="1"/>
            <a:r>
              <a:rPr lang="en-GB" sz="1600" dirty="0"/>
              <a:t>Results to be synthesised and discussion written</a:t>
            </a:r>
          </a:p>
          <a:p>
            <a:pPr lvl="1"/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New protocol written for a systematic review investigating risk of progression from MCI to dementia in LMICs</a:t>
            </a:r>
          </a:p>
          <a:p>
            <a:pPr lvl="1"/>
            <a:r>
              <a:rPr lang="en-GB" sz="1600" dirty="0"/>
              <a:t>Preliminary search identified &gt;10,000 articles</a:t>
            </a:r>
          </a:p>
          <a:p>
            <a:pPr lvl="1"/>
            <a:r>
              <a:rPr lang="en-GB" sz="1600" dirty="0"/>
              <a:t>Search terms currently being modified to better focus the electronic search</a:t>
            </a:r>
          </a:p>
          <a:p>
            <a:pPr lvl="1"/>
            <a:r>
              <a:rPr lang="en-GB" sz="1600" dirty="0"/>
              <a:t>Protocol to then be registered and paper prepared</a:t>
            </a:r>
          </a:p>
        </p:txBody>
      </p:sp>
    </p:spTree>
    <p:extLst>
      <p:ext uri="{BB962C8B-B14F-4D97-AF65-F5344CB8AC3E}">
        <p14:creationId xmlns:p14="http://schemas.microsoft.com/office/powerpoint/2010/main" val="427148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i="1" dirty="0"/>
              <a:t>10/66 Updated Results</a:t>
            </a:r>
            <a:br>
              <a:rPr lang="en-GB" sz="3600" b="1" i="1" dirty="0"/>
            </a:br>
            <a:r>
              <a:rPr lang="en-GB" sz="2000" b="1" i="1" dirty="0"/>
              <a:t>Parameter Estimates (whole sample only)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12316"/>
              </p:ext>
            </p:extLst>
          </p:nvPr>
        </p:nvGraphicFramePr>
        <p:xfrm>
          <a:off x="838199" y="1586440"/>
          <a:ext cx="9725025" cy="43857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45005">
                  <a:extLst>
                    <a:ext uri="{9D8B030D-6E8A-4147-A177-3AD203B41FA5}">
                      <a16:colId xmlns:a16="http://schemas.microsoft.com/office/drawing/2014/main" xmlns="" val="1765965479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xmlns="" val="352441395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xmlns="" val="1022816746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xmlns="" val="1922974241"/>
                    </a:ext>
                  </a:extLst>
                </a:gridCol>
                <a:gridCol w="1945005">
                  <a:extLst>
                    <a:ext uri="{9D8B030D-6E8A-4147-A177-3AD203B41FA5}">
                      <a16:colId xmlns:a16="http://schemas.microsoft.com/office/drawing/2014/main" xmlns="" val="3852292128"/>
                    </a:ext>
                  </a:extLst>
                </a:gridCol>
              </a:tblGrid>
              <a:tr h="487304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C-statistics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95% 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9342580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r>
                        <a:rPr lang="en-GB" sz="2000" dirty="0"/>
                        <a:t>CAIDE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Original</a:t>
                      </a:r>
                      <a:r>
                        <a:rPr lang="en-GB" sz="2000" baseline="0" dirty="0"/>
                        <a:t> score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6,537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0.543 – 0.590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5567886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Updated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6,537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0.693 – 0.732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9966968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r>
                        <a:rPr lang="en-GB" sz="2000" dirty="0"/>
                        <a:t>AGECODE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Original</a:t>
                      </a:r>
                      <a:r>
                        <a:rPr lang="en-GB" sz="2000" baseline="0" dirty="0"/>
                        <a:t> score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4,569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0.630 – 0.671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2556317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Updated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11,104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0.732 – 0.761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5886149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r>
                        <a:rPr lang="en-GB" sz="2000" dirty="0"/>
                        <a:t>BDSI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Original</a:t>
                      </a:r>
                      <a:r>
                        <a:rPr lang="en-GB" sz="2000" baseline="0" dirty="0"/>
                        <a:t> score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8,360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0.654 – 0.696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996955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Updated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10,398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0.699 – 0.730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8559292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r>
                        <a:rPr lang="en-GB" sz="2000" dirty="0"/>
                        <a:t>ANUADRI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Original</a:t>
                      </a:r>
                      <a:r>
                        <a:rPr lang="en-GB" sz="2000" baseline="0" dirty="0"/>
                        <a:t> score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10,393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0.669 – 0.701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2498140"/>
                  </a:ext>
                </a:extLst>
              </a:tr>
              <a:tr h="487304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Updated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10,394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0.701 – 0.732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3432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72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i="1" dirty="0"/>
              <a:t>Secondary Datasets for Model Development </a:t>
            </a:r>
            <a:br>
              <a:rPr lang="en-GB" sz="3600" b="1" i="1" dirty="0"/>
            </a:br>
            <a:r>
              <a:rPr lang="en-GB" sz="2000" b="1" i="1" dirty="0"/>
              <a:t>Already Obtained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712229" cy="4351338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hlinkClick r:id="rId2"/>
              </a:rPr>
              <a:t>The Mexican Health and Aging Study </a:t>
            </a:r>
            <a:r>
              <a:rPr lang="en-GB" sz="2000" dirty="0"/>
              <a:t>(MHAS)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>
                <a:hlinkClick r:id="rId3"/>
              </a:rPr>
              <a:t>The Chinese Longitudinal Healthy Longevity Survey </a:t>
            </a:r>
            <a:r>
              <a:rPr lang="en-GB" sz="2000" dirty="0"/>
              <a:t>(CLHSLS)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>
                <a:hlinkClick r:id="rId4"/>
              </a:rPr>
              <a:t>The Costa Rican Longevity and Healthy Aging Study </a:t>
            </a:r>
            <a:r>
              <a:rPr lang="en-GB" sz="2000" dirty="0"/>
              <a:t>(CRELES)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>
                <a:hlinkClick r:id="rId5"/>
              </a:rPr>
              <a:t>The Indonesian Family Life Survey </a:t>
            </a:r>
            <a:r>
              <a:rPr lang="en-GB" sz="2000" dirty="0"/>
              <a:t>(IFLS)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701" y="1690688"/>
            <a:ext cx="2672283" cy="7412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799" y="2595162"/>
            <a:ext cx="1097211" cy="10496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701" y="4166204"/>
            <a:ext cx="4188730" cy="7089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5396554"/>
            <a:ext cx="857002" cy="115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Output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dirty="0"/>
              <a:t>Four papers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SR Operationalisation strategies and MCI prevalence in LMICs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SR MCI and risk of dementia in LMICs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10/66 dementia risk prediction model external validation and re-calibration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Dementia risk model development (in LMIC cohort studies from across the world) and validation (in the 10/66 dataset)</a:t>
            </a:r>
          </a:p>
          <a:p>
            <a:pPr lvl="1"/>
            <a:r>
              <a:rPr lang="en-GB" dirty="0"/>
              <a:t>NOTE: May want to publish results for each country separately depending on whether the models are similar across different sites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659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341</Words>
  <Application>Microsoft Office PowerPoint</Application>
  <PresentationFormat>Widescreen</PresentationFormat>
  <Paragraphs>76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WS2.1 Update</vt:lpstr>
      <vt:lpstr>MCI in LMICs Systematic Reviews</vt:lpstr>
      <vt:lpstr>10/66 Updated Results Parameter Estimates (whole sample only) </vt:lpstr>
      <vt:lpstr>Secondary Datasets for Model Development  Already Obtained</vt:lpstr>
      <vt:lpstr>Output Plan</vt:lpstr>
    </vt:vector>
  </TitlesOfParts>
  <Company>Newcastle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Eduwin Pakpahan</dc:creator>
  <cp:lastModifiedBy>Terry Lisle</cp:lastModifiedBy>
  <cp:revision>23</cp:revision>
  <dcterms:created xsi:type="dcterms:W3CDTF">2019-03-08T11:35:52Z</dcterms:created>
  <dcterms:modified xsi:type="dcterms:W3CDTF">2019-03-29T08:54:13Z</dcterms:modified>
</cp:coreProperties>
</file>